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Montserrat Medium"/>
      <p:regular r:id="rId39"/>
      <p:bold r:id="rId40"/>
      <p:italic r:id="rId41"/>
      <p:boldItalic r:id="rId42"/>
    </p:embeddedFont>
    <p:embeddedFont>
      <p:font typeface="Montserrat Light"/>
      <p:regular r:id="rId43"/>
      <p:bold r:id="rId44"/>
      <p:italic r:id="rId45"/>
      <p:boldItalic r:id="rId46"/>
    </p:embeddedFont>
    <p:embeddedFont>
      <p:font typeface="Montserrat Extra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10">
          <p15:clr>
            <a:srgbClr val="747775"/>
          </p15:clr>
        </p15:guide>
        <p15:guide id="2" pos="340">
          <p15:clr>
            <a:srgbClr val="747775"/>
          </p15:clr>
        </p15:guide>
        <p15:guide id="3" orient="horz" pos="227">
          <p15:clr>
            <a:srgbClr val="747775"/>
          </p15:clr>
        </p15:guide>
      </p15:sldGuideLst>
    </p:ext>
    <p:ext uri="GoogleSlidesCustomDataVersion2">
      <go:slidesCustomData xmlns:go="http://customooxmlschemas.google.com/" r:id="rId51" roundtripDataSignature="AMtx7mgsL516UfKMFF7cnQ4BRbjaCTNh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10"/>
        <p:guide pos="340"/>
        <p:guide pos="2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44" Type="http://schemas.openxmlformats.org/officeDocument/2006/relationships/font" Target="fonts/MontserratLight-bold.fntdata"/><Relationship Id="rId43" Type="http://schemas.openxmlformats.org/officeDocument/2006/relationships/font" Target="fonts/MontserratLight-regular.fntdata"/><Relationship Id="rId46" Type="http://schemas.openxmlformats.org/officeDocument/2006/relationships/font" Target="fonts/MontserratLight-boldItalic.fntdata"/><Relationship Id="rId45" Type="http://schemas.openxmlformats.org/officeDocument/2006/relationships/font" Target="fonts/Montserrat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Light-bold.fntdata"/><Relationship Id="rId47" Type="http://schemas.openxmlformats.org/officeDocument/2006/relationships/font" Target="fonts/MontserratExtraLight-regular.fntdata"/><Relationship Id="rId49" Type="http://schemas.openxmlformats.org/officeDocument/2006/relationships/font" Target="fonts/MontserratExtra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-regular.fntdata"/><Relationship Id="rId34" Type="http://schemas.openxmlformats.org/officeDocument/2006/relationships/slide" Target="slides/slide29.xml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MontserratMedium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MontserratExtra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e0b055b8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5e0b055b8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0b055b8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5e0b055b8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e0b055b8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5e0b055b8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e0b055b8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5e0b055b8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54fea98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54fea98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e0b055b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5e0b055b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e0b055b8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e0b055b8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54fea98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54fea98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54fea981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54fea981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54fea981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54fea98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54fea981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54fea981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54fea98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54fea98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54fea981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54fea981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e0b055b8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5e0b055b8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e0b055b8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5e0b055b8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e0b055b8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5e0b055b8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e0b055b8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5e0b055b8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e0b055b8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5e0b055b8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e0b055b85_0_264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25e0b055b85_0_264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g25e0b055b85_0_264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" name="Google Shape;154;g25e0b055b85_0_264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e0b055b85_0_277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25e0b055b85_0_277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5e0b055b85_0_277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25e0b055b85_0_277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63" name="Google Shape;163;g25e0b055b85_0_277"/>
          <p:cNvCxnSpPr>
            <a:endCxn id="162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4" name="Google Shape;164;g25e0b055b85_0_277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e0b055b85_0_29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25e0b055b85_0_29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g25e0b055b85_0_29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g25e0b055b85_0_29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3" name="Google Shape;173;g25e0b055b85_0_29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74" name="Google Shape;174;g25e0b055b85_0_290"/>
          <p:cNvCxnSpPr>
            <a:endCxn id="172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5" name="Google Shape;175;g25e0b055b85_0_29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6" name="Google Shape;176;g25e0b055b85_0_29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e0b055b85_0_25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25e0b055b85_0_25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g25e0b055b85_0_25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25e0b055b85_0_25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" name="Google Shape;185;g25e0b055b85_0_25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6" name="Google Shape;186;g25e0b055b85_0_250"/>
          <p:cNvSpPr txBox="1"/>
          <p:nvPr/>
        </p:nvSpPr>
        <p:spPr>
          <a:xfrm>
            <a:off x="5947700" y="2843675"/>
            <a:ext cx="2637000" cy="14160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 aparenta dar uma resposta mais adequada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7" name="Google Shape;187;g25e0b055b85_0_250"/>
          <p:cNvCxnSpPr>
            <a:endCxn id="184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8" name="Google Shape;188;g25e0b055b85_0_25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9" name="Google Shape;189;g25e0b055b85_0_250"/>
          <p:cNvCxnSpPr/>
          <p:nvPr/>
        </p:nvCxnSpPr>
        <p:spPr>
          <a:xfrm>
            <a:off x="721812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0" name="Google Shape;190;g25e0b055b85_0_25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idx="4294967295" type="ctrTitle"/>
          </p:nvPr>
        </p:nvSpPr>
        <p:spPr>
          <a:xfrm>
            <a:off x="539825" y="1729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SOLUÇÕES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e0b055b85_0_168"/>
          <p:cNvSpPr txBox="1"/>
          <p:nvPr>
            <p:ph idx="4294967295" type="ctrTitle"/>
          </p:nvPr>
        </p:nvSpPr>
        <p:spPr>
          <a:xfrm>
            <a:off x="1697950" y="397800"/>
            <a:ext cx="182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5e0b055b85_0_168"/>
          <p:cNvSpPr txBox="1"/>
          <p:nvPr>
            <p:ph idx="4294967295" type="ctrTitle"/>
          </p:nvPr>
        </p:nvSpPr>
        <p:spPr>
          <a:xfrm>
            <a:off x="5568025" y="2243050"/>
            <a:ext cx="30000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g25e0b055b85_0_168"/>
          <p:cNvSpPr txBox="1"/>
          <p:nvPr>
            <p:ph idx="4294967295" type="ctrTitle"/>
          </p:nvPr>
        </p:nvSpPr>
        <p:spPr>
          <a:xfrm>
            <a:off x="61947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" name="Google Shape;203;g25e0b055b85_0_168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4" name="Google Shape;204;g25e0b055b85_0_168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05" name="Google Shape;205;g25e0b055b85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325" y="889050"/>
            <a:ext cx="2849450" cy="37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5e0b055b85_0_168"/>
          <p:cNvSpPr txBox="1"/>
          <p:nvPr/>
        </p:nvSpPr>
        <p:spPr>
          <a:xfrm>
            <a:off x="191400" y="36114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e54fea9814_0_5"/>
          <p:cNvPicPr preferRelativeResize="0"/>
          <p:nvPr/>
        </p:nvPicPr>
        <p:blipFill rotWithShape="1">
          <a:blip r:embed="rId3">
            <a:alphaModFix/>
          </a:blip>
          <a:srcRect b="31773" l="26254" r="18050" t="26637"/>
          <a:stretch/>
        </p:blipFill>
        <p:spPr>
          <a:xfrm>
            <a:off x="1341400" y="79275"/>
            <a:ext cx="3428026" cy="15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e54fea9814_0_5"/>
          <p:cNvPicPr preferRelativeResize="0"/>
          <p:nvPr/>
        </p:nvPicPr>
        <p:blipFill rotWithShape="1">
          <a:blip r:embed="rId4">
            <a:alphaModFix/>
          </a:blip>
          <a:srcRect b="14830" l="25874" r="5165" t="21629"/>
          <a:stretch/>
        </p:blipFill>
        <p:spPr>
          <a:xfrm>
            <a:off x="1421050" y="1550400"/>
            <a:ext cx="4141123" cy="20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e54fea9814_0_5"/>
          <p:cNvPicPr preferRelativeResize="0"/>
          <p:nvPr/>
        </p:nvPicPr>
        <p:blipFill rotWithShape="1">
          <a:blip r:embed="rId5">
            <a:alphaModFix/>
          </a:blip>
          <a:srcRect b="24104" l="47403" r="19481" t="31659"/>
          <a:stretch/>
        </p:blipFill>
        <p:spPr>
          <a:xfrm>
            <a:off x="2707675" y="3519725"/>
            <a:ext cx="1958846" cy="15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e54fea9814_0_5"/>
          <p:cNvPicPr preferRelativeResize="0"/>
          <p:nvPr/>
        </p:nvPicPr>
        <p:blipFill rotWithShape="1">
          <a:blip r:embed="rId6">
            <a:alphaModFix/>
          </a:blip>
          <a:srcRect b="10471" l="50410" r="16474" t="15574"/>
          <a:stretch/>
        </p:blipFill>
        <p:spPr>
          <a:xfrm>
            <a:off x="5476449" y="1291924"/>
            <a:ext cx="2016874" cy="2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e54fea9814_0_5"/>
          <p:cNvSpPr txBox="1"/>
          <p:nvPr>
            <p:ph idx="4294967295" type="ctrTitle"/>
          </p:nvPr>
        </p:nvSpPr>
        <p:spPr>
          <a:xfrm>
            <a:off x="384475" y="654975"/>
            <a:ext cx="1692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FLUXOGRAMA DO PROJETO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e0b055b85_0_19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e0b055b85_0_198"/>
          <p:cNvSpPr/>
          <p:nvPr/>
        </p:nvSpPr>
        <p:spPr>
          <a:xfrm>
            <a:off x="325375" y="470450"/>
            <a:ext cx="8572500" cy="4358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5e0b055b85_0_198"/>
          <p:cNvSpPr txBox="1"/>
          <p:nvPr/>
        </p:nvSpPr>
        <p:spPr>
          <a:xfrm>
            <a:off x="650925" y="560700"/>
            <a:ext cx="588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12:38:20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</p:txBody>
      </p:sp>
      <p:sp>
        <p:nvSpPr>
          <p:cNvPr id="227" name="Google Shape;227;g25e0b055b85_0_198"/>
          <p:cNvSpPr txBox="1"/>
          <p:nvPr/>
        </p:nvSpPr>
        <p:spPr>
          <a:xfrm>
            <a:off x="650925" y="1504000"/>
            <a:ext cx="58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228" name="Google Shape;228;g25e0b055b85_0_198"/>
          <p:cNvSpPr txBox="1"/>
          <p:nvPr/>
        </p:nvSpPr>
        <p:spPr>
          <a:xfrm>
            <a:off x="650925" y="2123900"/>
            <a:ext cx="580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—----------------------------------------------------------------------------------------------------------------------------------------------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12:40:10 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9" name="Google Shape;229;g25e0b055b85_0_198"/>
          <p:cNvSpPr txBox="1"/>
          <p:nvPr>
            <p:ph idx="4294967295" type="ctrTitle"/>
          </p:nvPr>
        </p:nvSpPr>
        <p:spPr>
          <a:xfrm>
            <a:off x="7941300" y="1524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54fea9814_0_25"/>
          <p:cNvSpPr/>
          <p:nvPr/>
        </p:nvSpPr>
        <p:spPr>
          <a:xfrm>
            <a:off x="325375" y="338575"/>
            <a:ext cx="4611300" cy="4626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e54fea9814_0_25"/>
          <p:cNvSpPr txBox="1"/>
          <p:nvPr/>
        </p:nvSpPr>
        <p:spPr>
          <a:xfrm>
            <a:off x="422325" y="650875"/>
            <a:ext cx="44856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requests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urllib3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datetime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log1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 ’</a:t>
            </a:r>
            <a:r>
              <a:rPr lang="pt-BR" sz="12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{"timestamp": " Jul 24 18:17:30.104", "facility": " DOMAIN", "level":5, "minemonic": "TCA:", "description": "TCA Received. Details: Instance id=0: VRF=default: Source Site ID=172.20.33.214: Destination Site ID=10.203.187.197: TCA-ID=333615858: TCA-Origin=10.203.187.197(R): Exit=[CHAN- ID=26087701, BR-IP=172.20.33.230, DSCP=cs3[24], Interface=Tunnel102, Path=INET2[label=0:0 | 0:102 [0x66]]]: Policy Violated=VOICE_CUSTOM: thresholds(actual/config)= [P2=packet-loss-rate(4.0/4.0)]"}’</a:t>
            </a:r>
            <a:endParaRPr sz="12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headers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 {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“Content-Type”:”application/json”,  “api-key”:”fc46af9b32284172914adff353fc577d7”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6" name="Google Shape;236;g1e54fea9814_0_25"/>
          <p:cNvSpPr txBox="1"/>
          <p:nvPr>
            <p:ph idx="4294967295" type="ctrTitle"/>
          </p:nvPr>
        </p:nvSpPr>
        <p:spPr>
          <a:xfrm>
            <a:off x="4055100" y="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7" name="Google Shape;237;g1e54fea9814_0_25"/>
          <p:cNvCxnSpPr/>
          <p:nvPr/>
        </p:nvCxnSpPr>
        <p:spPr>
          <a:xfrm>
            <a:off x="4936550" y="1037350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8" name="Google Shape;238;g1e54fea9814_0_25"/>
          <p:cNvSpPr txBox="1"/>
          <p:nvPr>
            <p:ph idx="4294967295" type="ctrTitle"/>
          </p:nvPr>
        </p:nvSpPr>
        <p:spPr>
          <a:xfrm>
            <a:off x="6160125" y="846250"/>
            <a:ext cx="1862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IMPORTAÇÕES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9" name="Google Shape;239;g1e54fea9814_0_25"/>
          <p:cNvCxnSpPr/>
          <p:nvPr/>
        </p:nvCxnSpPr>
        <p:spPr>
          <a:xfrm>
            <a:off x="4936550" y="2571750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0" name="Google Shape;240;g1e54fea9814_0_25"/>
          <p:cNvSpPr txBox="1"/>
          <p:nvPr>
            <p:ph idx="4294967295" type="ctrTitle"/>
          </p:nvPr>
        </p:nvSpPr>
        <p:spPr>
          <a:xfrm>
            <a:off x="6160125" y="2380650"/>
            <a:ext cx="1862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LOG DE NÍVEL 05 RECEBIDO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1" name="Google Shape;241;g1e54fea9814_0_25"/>
          <p:cNvCxnSpPr/>
          <p:nvPr/>
        </p:nvCxnSpPr>
        <p:spPr>
          <a:xfrm>
            <a:off x="4936550" y="4009150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2" name="Google Shape;242;g1e54fea9814_0_25"/>
          <p:cNvSpPr txBox="1"/>
          <p:nvPr>
            <p:ph idx="4294967295" type="ctrTitle"/>
          </p:nvPr>
        </p:nvSpPr>
        <p:spPr>
          <a:xfrm>
            <a:off x="6160125" y="3818050"/>
            <a:ext cx="1862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HEADERS RECEBIDOS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 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               Maria Clara                Welton Leite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5553" l="12132" r="12132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6">
            <a:alphaModFix/>
          </a:blip>
          <a:srcRect b="27258" l="9815" r="22957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87550" y="37662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fgastal-                      gissao-m                     maclara-                         wleite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54fea9814_0_63"/>
          <p:cNvSpPr/>
          <p:nvPr/>
        </p:nvSpPr>
        <p:spPr>
          <a:xfrm>
            <a:off x="325375" y="338575"/>
            <a:ext cx="4606200" cy="46266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e54fea9814_0_63"/>
          <p:cNvSpPr txBox="1"/>
          <p:nvPr>
            <p:ph idx="4294967295" type="ctrTitle"/>
          </p:nvPr>
        </p:nvSpPr>
        <p:spPr>
          <a:xfrm>
            <a:off x="4055100" y="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1e54fea9814_0_63"/>
          <p:cNvSpPr txBox="1"/>
          <p:nvPr/>
        </p:nvSpPr>
        <p:spPr>
          <a:xfrm>
            <a:off x="485775" y="250675"/>
            <a:ext cx="30000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body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= {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“prompt”: “value”,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“max_tokens”: 2000,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“temperature”: 0.5,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“frequency_penalty”:0,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“presence_penalty”:0,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“top_p”: 1,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“best_of”: 1,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“stop”:”null”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CFE2F3"/>
                </a:solidFill>
                <a:latin typeface="Montserrat"/>
                <a:ea typeface="Montserrat"/>
                <a:cs typeface="Montserrat"/>
                <a:sym typeface="Montserrat"/>
              </a:rPr>
              <a:t>body_gpt4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= {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“messages”: [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{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“role”:”user”,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“content”: “value”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}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],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“temperature”: 0.7,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“top_p”: 0.95,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“frequency_penalty”: 0,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“presency_penalty”: 0,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“max_tokens”: 250,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“stop”:’null’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50" name="Google Shape;250;g1e54fea9814_0_63"/>
          <p:cNvCxnSpPr/>
          <p:nvPr/>
        </p:nvCxnSpPr>
        <p:spPr>
          <a:xfrm>
            <a:off x="4936550" y="1037350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1" name="Google Shape;251;g1e54fea9814_0_63"/>
          <p:cNvSpPr txBox="1"/>
          <p:nvPr>
            <p:ph idx="4294967295" type="ctrTitle"/>
          </p:nvPr>
        </p:nvSpPr>
        <p:spPr>
          <a:xfrm>
            <a:off x="6160125" y="617650"/>
            <a:ext cx="2624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BODY (JSON) PARA TEXT_DAVINCI_003 E CODE_DAVINCI_002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2" name="Google Shape;252;g1e54fea9814_0_63"/>
          <p:cNvCxnSpPr/>
          <p:nvPr/>
        </p:nvCxnSpPr>
        <p:spPr>
          <a:xfrm>
            <a:off x="4931525" y="3466225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3" name="Google Shape;253;g1e54fea9814_0_63"/>
          <p:cNvSpPr txBox="1"/>
          <p:nvPr>
            <p:ph idx="4294967295" type="ctrTitle"/>
          </p:nvPr>
        </p:nvSpPr>
        <p:spPr>
          <a:xfrm>
            <a:off x="6155100" y="3275125"/>
            <a:ext cx="1862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BODY (JSON) PARA O GPT_4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54fea9814_0_43"/>
          <p:cNvSpPr/>
          <p:nvPr/>
        </p:nvSpPr>
        <p:spPr>
          <a:xfrm>
            <a:off x="325375" y="345500"/>
            <a:ext cx="4611300" cy="45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e54fea9814_0_43"/>
          <p:cNvSpPr txBox="1"/>
          <p:nvPr>
            <p:ph idx="4294967295" type="ctrTitle"/>
          </p:nvPr>
        </p:nvSpPr>
        <p:spPr>
          <a:xfrm>
            <a:off x="4055100" y="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1e54fea9814_0_43"/>
          <p:cNvSpPr txBox="1"/>
          <p:nvPr/>
        </p:nvSpPr>
        <p:spPr>
          <a:xfrm>
            <a:off x="460425" y="724650"/>
            <a:ext cx="4180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disabled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(*args, **kwargs):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raise RuntimeError(“Bloqueou”)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urllib3.disable_warnings()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urllib3.PoolManager=disabled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</a:t>
            </a:r>
            <a:r>
              <a:rPr b="1" lang="pt-BR" sz="1200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get_description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return json.loads(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)[“description”]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</a:t>
            </a:r>
            <a:r>
              <a:rPr b="1" lang="pt-BR" sz="1200">
                <a:solidFill>
                  <a:srgbClr val="D9D2E9"/>
                </a:solidFill>
                <a:latin typeface="Montserrat"/>
                <a:ea typeface="Montserrat"/>
                <a:cs typeface="Montserrat"/>
                <a:sym typeface="Montserrat"/>
              </a:rPr>
              <a:t>request_text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url=”</a:t>
            </a:r>
            <a:r>
              <a:rPr i="1"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https://emerging-ai-resource-2.openai.azure.com/openai/deployments/text-davinci-003/completions?api-version=2022-12-01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body[“prompt”] = 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response = requests.post(url, verify=False,     </a:t>
            </a:r>
            <a:r>
              <a:rPr b="1" lang="pt-BR" sz="1200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headers=headers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json=</a:t>
            </a:r>
            <a:r>
              <a:rPr b="1" lang="pt-BR" sz="12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body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return json.loads(response.text)[“choices”][0][“text”] 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61" name="Google Shape;261;g1e54fea9814_0_43"/>
          <p:cNvCxnSpPr/>
          <p:nvPr/>
        </p:nvCxnSpPr>
        <p:spPr>
          <a:xfrm>
            <a:off x="4936550" y="980200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2" name="Google Shape;262;g1e54fea9814_0_43"/>
          <p:cNvSpPr txBox="1"/>
          <p:nvPr>
            <p:ph idx="4294967295" type="ctrTitle"/>
          </p:nvPr>
        </p:nvSpPr>
        <p:spPr>
          <a:xfrm>
            <a:off x="6160125" y="560500"/>
            <a:ext cx="1862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FUNÇÃO PARA LIDAR COM ERROS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3" name="Google Shape;263;g1e54fea9814_0_43"/>
          <p:cNvCxnSpPr/>
          <p:nvPr/>
        </p:nvCxnSpPr>
        <p:spPr>
          <a:xfrm>
            <a:off x="4936550" y="2132725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4" name="Google Shape;264;g1e54fea9814_0_43"/>
          <p:cNvSpPr txBox="1"/>
          <p:nvPr>
            <p:ph idx="4294967295" type="ctrTitle"/>
          </p:nvPr>
        </p:nvSpPr>
        <p:spPr>
          <a:xfrm>
            <a:off x="6160125" y="1560625"/>
            <a:ext cx="1862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FUNÇÃO PARA RECEBER A INFORMAÇÃO DE DESCRIÇÃO DO LOG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" name="Google Shape;265;g1e54fea9814_0_43"/>
          <p:cNvCxnSpPr/>
          <p:nvPr/>
        </p:nvCxnSpPr>
        <p:spPr>
          <a:xfrm>
            <a:off x="4936550" y="3781150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6" name="Google Shape;266;g1e54fea9814_0_43"/>
          <p:cNvSpPr txBox="1"/>
          <p:nvPr>
            <p:ph idx="4294967295" type="ctrTitle"/>
          </p:nvPr>
        </p:nvSpPr>
        <p:spPr>
          <a:xfrm>
            <a:off x="6160125" y="3209050"/>
            <a:ext cx="2072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DE API PARA A TEXT-DAVINCI-003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54fea9814_0_56"/>
          <p:cNvSpPr/>
          <p:nvPr/>
        </p:nvSpPr>
        <p:spPr>
          <a:xfrm>
            <a:off x="325375" y="345500"/>
            <a:ext cx="4601400" cy="4543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e54fea9814_0_56"/>
          <p:cNvSpPr txBox="1"/>
          <p:nvPr>
            <p:ph idx="4294967295" type="ctrTitle"/>
          </p:nvPr>
        </p:nvSpPr>
        <p:spPr>
          <a:xfrm>
            <a:off x="4055100" y="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1e54fea9814_0_56"/>
          <p:cNvSpPr txBox="1"/>
          <p:nvPr/>
        </p:nvSpPr>
        <p:spPr>
          <a:xfrm>
            <a:off x="491400" y="343650"/>
            <a:ext cx="41307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code_davinci_002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url=”</a:t>
            </a:r>
            <a:r>
              <a:rPr i="1"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https://emerging-ai-resource-2.openai.azure.com/openai/deployments/code-davinci-002/completions?api-version=2022-12-01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body[“prompt”] = 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response = requests.post(url, verify=False,      headers=headers, json=</a:t>
            </a:r>
            <a:r>
              <a:rPr b="1" lang="pt-BR" sz="1200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body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return json.loads(response.text)[“choices”][0][“text”]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gpt_4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url=”</a:t>
            </a:r>
            <a:r>
              <a:rPr i="1"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https://emerging-ai-resource-2.openai.azure.com/openai/deployments/tgpt-4/completions?api-version=2022-12-01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body[“prompt”] = 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response = requests.post(url, verify=False, </a:t>
            </a:r>
            <a:r>
              <a:rPr b="1" lang="pt-BR" sz="1200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headers=headers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json=</a:t>
            </a:r>
            <a:r>
              <a:rPr b="1" lang="pt-BR" sz="1200">
                <a:solidFill>
                  <a:srgbClr val="CFE2F3"/>
                </a:solidFill>
                <a:latin typeface="Montserrat"/>
                <a:ea typeface="Montserrat"/>
                <a:cs typeface="Montserrat"/>
                <a:sym typeface="Montserrat"/>
              </a:rPr>
              <a:t>body_gpt4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return json.loads(response.text)[“choices”][0][“text”]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74" name="Google Shape;274;g1e54fea9814_0_56"/>
          <p:cNvCxnSpPr/>
          <p:nvPr/>
        </p:nvCxnSpPr>
        <p:spPr>
          <a:xfrm>
            <a:off x="4936550" y="980200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5" name="Google Shape;275;g1e54fea9814_0_56"/>
          <p:cNvSpPr txBox="1"/>
          <p:nvPr>
            <p:ph idx="4294967295" type="ctrTitle"/>
          </p:nvPr>
        </p:nvSpPr>
        <p:spPr>
          <a:xfrm>
            <a:off x="6160125" y="560500"/>
            <a:ext cx="2119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DE API PARA A CODE-DAVINCI-002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" name="Google Shape;276;g1e54fea9814_0_56"/>
          <p:cNvCxnSpPr/>
          <p:nvPr/>
        </p:nvCxnSpPr>
        <p:spPr>
          <a:xfrm>
            <a:off x="4926900" y="3637675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7" name="Google Shape;277;g1e54fea9814_0_56"/>
          <p:cNvSpPr txBox="1"/>
          <p:nvPr>
            <p:ph idx="4294967295" type="ctrTitle"/>
          </p:nvPr>
        </p:nvSpPr>
        <p:spPr>
          <a:xfrm>
            <a:off x="6150475" y="3217975"/>
            <a:ext cx="1862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DE API PARA O GPT-4</a:t>
            </a:r>
            <a:endParaRPr sz="1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54fea9814_0_35"/>
          <p:cNvSpPr/>
          <p:nvPr/>
        </p:nvSpPr>
        <p:spPr>
          <a:xfrm>
            <a:off x="325375" y="360000"/>
            <a:ext cx="4611000" cy="4469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e54fea9814_0_35"/>
          <p:cNvSpPr txBox="1"/>
          <p:nvPr/>
        </p:nvSpPr>
        <p:spPr>
          <a:xfrm>
            <a:off x="415200" y="403700"/>
            <a:ext cx="45213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</a:t>
            </a:r>
            <a:r>
              <a:rPr b="1" lang="pt-BR" sz="12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generate_log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return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200">
                <a:solidFill>
                  <a:srgbClr val="D9D2E9"/>
                </a:solidFill>
                <a:latin typeface="Montserrat"/>
                <a:ea typeface="Montserrat"/>
                <a:cs typeface="Montserrat"/>
                <a:sym typeface="Montserrat"/>
              </a:rPr>
              <a:t>request_text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(“Tente gerar um novo log como este: “ + </a:t>
            </a:r>
            <a:r>
              <a:rPr b="1" lang="pt-BR" sz="1200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get_description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</a:t>
            </a:r>
            <a:r>
              <a:rPr b="1" lang="pt-BR" sz="1200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</a:t>
            </a:r>
            <a:r>
              <a:rPr b="1" lang="pt-BR" sz="1200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print_log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(error_log):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date_hour_actual = datetime.datetime.now()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format_date = date_hour_actual.strftime(“%d/%m/%Y %H:%M:%S”)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print(“”)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print(“=========” + str(“ “ +  format_date + “ “) + 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“=========” 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print(“”)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print(“Syslog: “ +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error_log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.replace(‘\n’, ‘’))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print(“”)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print(Description: “ + </a:t>
            </a:r>
            <a:r>
              <a:rPr b="1" lang="pt-BR" sz="1200">
                <a:solidFill>
                  <a:srgbClr val="D9D2E9"/>
                </a:solidFill>
                <a:latin typeface="Montserrat"/>
                <a:ea typeface="Montserrat"/>
                <a:cs typeface="Montserrat"/>
                <a:sym typeface="Montserrat"/>
              </a:rPr>
              <a:t>request_text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(“Descreva esse erro: “ +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error_log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).replace(‘\n’, ‘’))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print(“”)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print(Solution: “ + </a:t>
            </a:r>
            <a:r>
              <a:rPr b="1" lang="pt-BR" sz="1200">
                <a:solidFill>
                  <a:srgbClr val="D9D2E9"/>
                </a:solidFill>
                <a:latin typeface="Montserrat"/>
                <a:ea typeface="Montserrat"/>
                <a:cs typeface="Montserrat"/>
                <a:sym typeface="Montserrat"/>
              </a:rPr>
              <a:t>request_text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(“Descreva uma possível solução para este erro: “ +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error.log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).replace(‘\n’, ‘ ‘))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print(“”)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print(“----------------------------------------------------------------”)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4" name="Google Shape;284;g1e54fea9814_0_35"/>
          <p:cNvSpPr txBox="1"/>
          <p:nvPr>
            <p:ph idx="4294967295" type="ctrTitle"/>
          </p:nvPr>
        </p:nvSpPr>
        <p:spPr>
          <a:xfrm>
            <a:off x="4055100" y="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5" name="Google Shape;285;g1e54fea9814_0_35"/>
          <p:cNvCxnSpPr/>
          <p:nvPr/>
        </p:nvCxnSpPr>
        <p:spPr>
          <a:xfrm>
            <a:off x="4936550" y="980200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6" name="Google Shape;286;g1e54fea9814_0_35"/>
          <p:cNvSpPr txBox="1"/>
          <p:nvPr>
            <p:ph idx="4294967295" type="ctrTitle"/>
          </p:nvPr>
        </p:nvSpPr>
        <p:spPr>
          <a:xfrm>
            <a:off x="6160125" y="560500"/>
            <a:ext cx="2119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FUNÇÃO DE GERAÇÃO DE LOG A PARTIR DE “DESCRIPTION”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" name="Google Shape;287;g1e54fea9814_0_35"/>
          <p:cNvCxnSpPr/>
          <p:nvPr/>
        </p:nvCxnSpPr>
        <p:spPr>
          <a:xfrm>
            <a:off x="4936500" y="3199525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8" name="Google Shape;288;g1e54fea9814_0_35"/>
          <p:cNvSpPr txBox="1"/>
          <p:nvPr>
            <p:ph idx="4294967295" type="ctrTitle"/>
          </p:nvPr>
        </p:nvSpPr>
        <p:spPr>
          <a:xfrm>
            <a:off x="6160075" y="2779825"/>
            <a:ext cx="2119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FUNÇÃO PARA PRINT DOS LOGS NO TERMINAL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54fea9814_0_70"/>
          <p:cNvSpPr/>
          <p:nvPr/>
        </p:nvSpPr>
        <p:spPr>
          <a:xfrm>
            <a:off x="325375" y="360000"/>
            <a:ext cx="4611300" cy="4469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e54fea9814_0_70"/>
          <p:cNvSpPr txBox="1"/>
          <p:nvPr>
            <p:ph idx="4294967295" type="ctrTitle"/>
          </p:nvPr>
        </p:nvSpPr>
        <p:spPr>
          <a:xfrm>
            <a:off x="4055100" y="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1e54fea9814_0_70"/>
          <p:cNvSpPr txBox="1"/>
          <p:nvPr/>
        </p:nvSpPr>
        <p:spPr>
          <a:xfrm>
            <a:off x="720000" y="17406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():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while(True):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error_log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= </a:t>
            </a:r>
            <a:r>
              <a:rPr b="1" lang="pt-BR" sz="12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generate_log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</a:t>
            </a:r>
            <a:r>
              <a:rPr b="1" lang="pt-BR" sz="1200">
                <a:solidFill>
                  <a:srgbClr val="D9EAD3"/>
                </a:solidFill>
                <a:latin typeface="Montserrat"/>
                <a:ea typeface="Montserrat"/>
                <a:cs typeface="Montserrat"/>
                <a:sym typeface="Montserrat"/>
              </a:rPr>
              <a:t>log1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</a:t>
            </a:r>
            <a:r>
              <a:rPr b="1" lang="pt-BR" sz="1200">
                <a:solidFill>
                  <a:srgbClr val="EAD1DC"/>
                </a:solidFill>
                <a:latin typeface="Montserrat"/>
                <a:ea typeface="Montserrat"/>
                <a:cs typeface="Montserrat"/>
                <a:sym typeface="Montserrat"/>
              </a:rPr>
              <a:t>print_log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error_log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if __name__ == “__main__”: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</a:t>
            </a:r>
            <a:r>
              <a:rPr b="1"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main</a:t>
            </a:r>
            <a:r>
              <a:rPr lang="pt-BR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()</a:t>
            </a:r>
            <a:endParaRPr sz="12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96" name="Google Shape;296;g1e54fea9814_0_70"/>
          <p:cNvCxnSpPr/>
          <p:nvPr/>
        </p:nvCxnSpPr>
        <p:spPr>
          <a:xfrm>
            <a:off x="4936550" y="2704225"/>
            <a:ext cx="1086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7" name="Google Shape;297;g1e54fea9814_0_70"/>
          <p:cNvSpPr txBox="1"/>
          <p:nvPr>
            <p:ph idx="4294967295" type="ctrTitle"/>
          </p:nvPr>
        </p:nvSpPr>
        <p:spPr>
          <a:xfrm>
            <a:off x="6160125" y="2380650"/>
            <a:ext cx="2119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PRINCIPAL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e0b055b85_0_211"/>
          <p:cNvSpPr txBox="1"/>
          <p:nvPr>
            <p:ph idx="4294967295" type="ctrTitle"/>
          </p:nvPr>
        </p:nvSpPr>
        <p:spPr>
          <a:xfrm>
            <a:off x="539825" y="1805250"/>
            <a:ext cx="6285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25e0b055b85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e0b055b85_0_215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Nessa fase inicial, é possível comparar 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rapidez e eficiência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das três versões e, assim, adequar a AI para o uso no Itaú, visando sempre diminuir o número de clientes impactados.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e0b055b85_0_221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Como próximos passos imediatos, iremos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consumir diretamente de um tópico Kafka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 criar um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com as soluções mais adequadas, já testadas.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e0b055b85_0_307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Engenharia de Software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3" name="Google Shape;323;g25e0b055b85_0_307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g25e0b055b85_0_30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5e0b055b85_0_30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5e0b055b85_0_307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e0b055b85_0_16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CONCEITOS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idx="4294967295" type="ctrTitle"/>
          </p:nvPr>
        </p:nvSpPr>
        <p:spPr>
          <a:xfrm>
            <a:off x="16217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4"/>
          <p:cNvSpPr txBox="1"/>
          <p:nvPr>
            <p:ph idx="4294967295" type="ctrTitle"/>
          </p:nvPr>
        </p:nvSpPr>
        <p:spPr>
          <a:xfrm>
            <a:off x="51870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4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" name="Google Shape;82;p4"/>
          <p:cNvCxnSpPr/>
          <p:nvPr/>
        </p:nvCxnSpPr>
        <p:spPr>
          <a:xfrm>
            <a:off x="5649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" name="Google Shape;83;p4"/>
          <p:cNvCxnSpPr/>
          <p:nvPr/>
        </p:nvCxnSpPr>
        <p:spPr>
          <a:xfrm>
            <a:off x="44958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4" name="Google Shape;8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 txBox="1"/>
          <p:nvPr/>
        </p:nvSpPr>
        <p:spPr>
          <a:xfrm>
            <a:off x="20511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6" name="Google Shape;8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 txBox="1"/>
          <p:nvPr/>
        </p:nvSpPr>
        <p:spPr>
          <a:xfrm>
            <a:off x="20511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8" name="Google Shape;88;p4"/>
          <p:cNvSpPr txBox="1"/>
          <p:nvPr>
            <p:ph idx="4294967295" type="ctrTitle"/>
          </p:nvPr>
        </p:nvSpPr>
        <p:spPr>
          <a:xfrm>
            <a:off x="51870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 txBox="1"/>
          <p:nvPr/>
        </p:nvSpPr>
        <p:spPr>
          <a:xfrm>
            <a:off x="20657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1" name="Google Shape;9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>
            <p:ph idx="4294967295" type="ctrTitle"/>
          </p:nvPr>
        </p:nvSpPr>
        <p:spPr>
          <a:xfrm>
            <a:off x="51870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idx="4294967295" type="ctrTitle"/>
          </p:nvPr>
        </p:nvSpPr>
        <p:spPr>
          <a:xfrm>
            <a:off x="504975" y="2075025"/>
            <a:ext cx="7827000" cy="1908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2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Registro da possível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solução de um erro resolvido pela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em um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</a:t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1" i="0" lang="pt-BR" sz="2200" u="none" cap="none" strike="noStrike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Texto simples explicando o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erro e uma possível solução</a:t>
            </a:r>
            <a:r>
              <a:rPr b="0" i="0" lang="pt-BR" sz="2200" u="none" cap="none" strike="noStrike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0" i="0" lang="pt-BR" sz="22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</a:t>
            </a:r>
            <a:endParaRPr b="0" i="0" sz="2200" u="none" cap="none" strike="noStrike">
              <a:solidFill>
                <a:srgbClr val="E69138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1C23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533400" y="990600"/>
            <a:ext cx="8991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“Como engenheiro(a) do Itaú, eu quero:</a:t>
            </a:r>
            <a:endParaRPr sz="31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idx="4294967295" type="ctrTitle"/>
          </p:nvPr>
        </p:nvSpPr>
        <p:spPr>
          <a:xfrm>
            <a:off x="536150" y="1508350"/>
            <a:ext cx="8915100" cy="1937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Itaú se interessa pelo uso de AI para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automatizar o processo de análise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fornecer informações valiosas para 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resolução rápida de problemas.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idx="4294967295" type="ctrTitle"/>
          </p:nvPr>
        </p:nvSpPr>
        <p:spPr>
          <a:xfrm>
            <a:off x="360000" y="1678600"/>
            <a:ext cx="2317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2646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PromptAI?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 txBox="1"/>
          <p:nvPr>
            <p:ph idx="4294967295" type="ctrTitle"/>
          </p:nvPr>
        </p:nvSpPr>
        <p:spPr>
          <a:xfrm>
            <a:off x="30437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7"/>
          <p:cNvSpPr txBox="1"/>
          <p:nvPr>
            <p:ph idx="4294967295" type="ctrTitle"/>
          </p:nvPr>
        </p:nvSpPr>
        <p:spPr>
          <a:xfrm>
            <a:off x="50020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7"/>
          <p:cNvSpPr txBox="1"/>
          <p:nvPr>
            <p:ph idx="4294967295" type="ctrTitle"/>
          </p:nvPr>
        </p:nvSpPr>
        <p:spPr>
          <a:xfrm>
            <a:off x="70752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360000" y="1678600"/>
            <a:ext cx="22731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>
            <a:off x="29506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8449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68623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7"/>
          <p:cNvCxnSpPr/>
          <p:nvPr/>
        </p:nvCxnSpPr>
        <p:spPr>
          <a:xfrm>
            <a:off x="3600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7"/>
          <p:cNvCxnSpPr/>
          <p:nvPr/>
        </p:nvCxnSpPr>
        <p:spPr>
          <a:xfrm>
            <a:off x="14965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7"/>
          <p:cNvCxnSpPr/>
          <p:nvPr/>
        </p:nvCxnSpPr>
        <p:spPr>
          <a:xfrm>
            <a:off x="37613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7"/>
          <p:cNvCxnSpPr/>
          <p:nvPr/>
        </p:nvCxnSpPr>
        <p:spPr>
          <a:xfrm>
            <a:off x="55821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7"/>
          <p:cNvCxnSpPr/>
          <p:nvPr/>
        </p:nvCxnSpPr>
        <p:spPr>
          <a:xfrm>
            <a:off x="76731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7"/>
          <p:cNvSpPr txBox="1"/>
          <p:nvPr/>
        </p:nvSpPr>
        <p:spPr>
          <a:xfrm>
            <a:off x="2838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24" name="Google Shape;124;p7"/>
          <p:cNvSpPr txBox="1"/>
          <p:nvPr/>
        </p:nvSpPr>
        <p:spPr>
          <a:xfrm>
            <a:off x="48521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25" name="Google Shape;125;p7"/>
          <p:cNvSpPr txBox="1"/>
          <p:nvPr/>
        </p:nvSpPr>
        <p:spPr>
          <a:xfrm>
            <a:off x="68165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26" name="Google Shape;126;p7"/>
          <p:cNvCxnSpPr/>
          <p:nvPr/>
        </p:nvCxnSpPr>
        <p:spPr>
          <a:xfrm>
            <a:off x="27858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7"/>
          <p:cNvCxnSpPr/>
          <p:nvPr/>
        </p:nvCxnSpPr>
        <p:spPr>
          <a:xfrm>
            <a:off x="46978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7"/>
          <p:cNvCxnSpPr/>
          <p:nvPr/>
        </p:nvCxnSpPr>
        <p:spPr>
          <a:xfrm>
            <a:off x="6624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9" name="Google Shape;129;p7"/>
          <p:cNvSpPr txBox="1"/>
          <p:nvPr/>
        </p:nvSpPr>
        <p:spPr>
          <a:xfrm>
            <a:off x="28695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idx="4294967295" type="ctrTitle"/>
          </p:nvPr>
        </p:nvSpPr>
        <p:spPr>
          <a:xfrm>
            <a:off x="78950" y="1051150"/>
            <a:ext cx="87024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38" name="Google Shape;138;p8"/>
          <p:cNvCxnSpPr>
            <a:endCxn id="135" idx="3"/>
          </p:cNvCxnSpPr>
          <p:nvPr/>
        </p:nvCxnSpPr>
        <p:spPr>
          <a:xfrm flipH="1">
            <a:off x="7329975" y="2176875"/>
            <a:ext cx="1383300" cy="7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9" name="Google Shape;139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8"/>
          <p:cNvCxnSpPr/>
          <p:nvPr/>
        </p:nvCxnSpPr>
        <p:spPr>
          <a:xfrm rot="5400000">
            <a:off x="6773225" y="273397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e0b055b85_0_149"/>
          <p:cNvSpPr txBox="1"/>
          <p:nvPr>
            <p:ph idx="4294967295" type="ctrTitle"/>
          </p:nvPr>
        </p:nvSpPr>
        <p:spPr>
          <a:xfrm>
            <a:off x="4636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